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8229600" cx="14630400"/>
  <p:notesSz cx="8229600" cy="14630400"/>
  <p:embeddedFontLst>
    <p:embeddedFont>
      <p:font typeface="Patrick Hand"/>
      <p:regular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font" Target="fonts/PatrickHand-regular.fntdata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Relationship Id="rId7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/>
          <p:nvPr/>
        </p:nvSpPr>
        <p:spPr>
          <a:xfrm>
            <a:off x="6350437" y="2226350"/>
            <a:ext cx="7415927" cy="123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850"/>
              <a:buFont typeface="Patrick Hand"/>
              <a:buNone/>
            </a:pPr>
            <a:r>
              <a:rPr b="0" i="0" lang="en-US" sz="385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Introducing TradeHub: The Barter Marketplace</a:t>
            </a:r>
            <a:endParaRPr b="0" i="0" sz="3850" u="none" cap="none" strike="noStrike"/>
          </a:p>
        </p:txBody>
      </p:sp>
      <p:sp>
        <p:nvSpPr>
          <p:cNvPr id="42" name="Google Shape;42;p9"/>
          <p:cNvSpPr/>
          <p:nvPr/>
        </p:nvSpPr>
        <p:spPr>
          <a:xfrm>
            <a:off x="6350437" y="3830836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Trade items you own for items you want, no money needed. Post, browse, and connect with other users to trade goods.</a:t>
            </a:r>
            <a:endParaRPr b="0" i="0" sz="1900" u="none" cap="none" strike="noStrike"/>
          </a:p>
        </p:txBody>
      </p:sp>
      <p:sp>
        <p:nvSpPr>
          <p:cNvPr id="43" name="Google Shape;43;p9"/>
          <p:cNvSpPr/>
          <p:nvPr/>
        </p:nvSpPr>
        <p:spPr>
          <a:xfrm>
            <a:off x="6350437" y="4898588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Download the app now on iOS &amp; Android!</a:t>
            </a:r>
            <a:endParaRPr b="0" i="0" sz="1900" u="none" cap="none" strike="noStrike"/>
          </a:p>
        </p:txBody>
      </p:sp>
      <p:sp>
        <p:nvSpPr>
          <p:cNvPr id="44" name="Google Shape;44;p9"/>
          <p:cNvSpPr/>
          <p:nvPr/>
        </p:nvSpPr>
        <p:spPr>
          <a:xfrm>
            <a:off x="6350437" y="5589746"/>
            <a:ext cx="394930" cy="394930"/>
          </a:xfrm>
          <a:prstGeom prst="roundRect">
            <a:avLst>
              <a:gd fmla="val 23151155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8057" y="5597366"/>
            <a:ext cx="379690" cy="37969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/>
          <p:nvPr/>
        </p:nvSpPr>
        <p:spPr>
          <a:xfrm>
            <a:off x="6868716" y="5571292"/>
            <a:ext cx="1928574" cy="431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400"/>
              <a:buFont typeface="Patrick Hand"/>
              <a:buNone/>
            </a:pPr>
            <a:r>
              <a:rPr b="1" i="0" lang="en-US" sz="24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by Dhairyash Jain</a:t>
            </a:r>
            <a:endParaRPr b="0" i="0" sz="24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808673" y="635318"/>
            <a:ext cx="5911334" cy="577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600"/>
              <a:buFont typeface="Patrick Hand"/>
              <a:buNone/>
            </a:pPr>
            <a:r>
              <a:rPr b="0" i="0" lang="en-US" sz="36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The Problem: Modern Consumerism</a:t>
            </a:r>
            <a:endParaRPr b="0" i="0" sz="3600" u="none" cap="none" strike="noStrike"/>
          </a:p>
        </p:txBody>
      </p:sp>
      <p:sp>
        <p:nvSpPr>
          <p:cNvPr id="53" name="Google Shape;53;p10"/>
          <p:cNvSpPr/>
          <p:nvPr/>
        </p:nvSpPr>
        <p:spPr>
          <a:xfrm>
            <a:off x="808673" y="1767245"/>
            <a:ext cx="6224707" cy="369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800"/>
              <a:buFont typeface="Patrick Hand"/>
              <a:buNone/>
            </a:pPr>
            <a:r>
              <a:rPr b="0" i="0" lang="en-US" sz="18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Traditional e-commerce relies heavily on monetary transactions.</a:t>
            </a:r>
            <a:endParaRPr b="0" i="0" sz="1800" u="none" cap="none" strike="noStrike"/>
          </a:p>
        </p:txBody>
      </p:sp>
      <p:sp>
        <p:nvSpPr>
          <p:cNvPr id="54" name="Google Shape;54;p10"/>
          <p:cNvSpPr/>
          <p:nvPr/>
        </p:nvSpPr>
        <p:spPr>
          <a:xfrm>
            <a:off x="808673" y="2344817"/>
            <a:ext cx="6224707" cy="739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800"/>
              <a:buFont typeface="Patrick Hand"/>
              <a:buNone/>
            </a:pPr>
            <a:r>
              <a:rPr b="0" i="0" lang="en-US" sz="18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There's a growing consumer desire for unique, pre-owned, and sustainable goods.</a:t>
            </a:r>
            <a:endParaRPr b="0" i="0" sz="1800" u="none" cap="none" strike="noStrike"/>
          </a:p>
        </p:txBody>
      </p:sp>
      <p:sp>
        <p:nvSpPr>
          <p:cNvPr id="55" name="Google Shape;55;p10"/>
          <p:cNvSpPr/>
          <p:nvPr/>
        </p:nvSpPr>
        <p:spPr>
          <a:xfrm>
            <a:off x="7604641" y="1767245"/>
            <a:ext cx="6224707" cy="739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800"/>
              <a:buFont typeface="Patrick Hand"/>
              <a:buNone/>
            </a:pPr>
            <a:r>
              <a:rPr b="0" i="0" lang="en-US" sz="18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Traditional marketplaces (Craigslist, Facebook) are disorganized and unsafe.</a:t>
            </a:r>
            <a:endParaRPr b="0" i="0" sz="1800" u="none" cap="none" strike="noStrike"/>
          </a:p>
        </p:txBody>
      </p:sp>
      <p:pic>
        <p:nvPicPr>
          <p:cNvPr descr="preencoded.png" id="56" name="Google Shape;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641" y="2766536"/>
            <a:ext cx="6224707" cy="425898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/>
          <p:nvPr/>
        </p:nvSpPr>
        <p:spPr>
          <a:xfrm>
            <a:off x="808673" y="7545348"/>
            <a:ext cx="13013055" cy="369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800"/>
              <a:buFont typeface="Patrick Hand"/>
              <a:buNone/>
            </a:pPr>
            <a:r>
              <a:rPr b="0" i="0" lang="en-US" sz="18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There's a need for a better way to trade.</a:t>
            </a:r>
            <a:endParaRPr b="0" i="0" sz="18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864037" y="1158597"/>
            <a:ext cx="5825371" cy="617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850"/>
              <a:buFont typeface="Patrick Hand"/>
              <a:buNone/>
            </a:pPr>
            <a:r>
              <a:rPr b="0" i="0" lang="en-US" sz="385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TradeHub: A Sustainable Solution</a:t>
            </a:r>
            <a:endParaRPr b="0" i="0" sz="3850" u="none" cap="none" strike="noStrike"/>
          </a:p>
        </p:txBody>
      </p:sp>
      <p:pic>
        <p:nvPicPr>
          <p:cNvPr descr="preencoded.png" id="65" name="Google Shape;6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4037" y="2189083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/>
          <p:nvPr/>
        </p:nvSpPr>
        <p:spPr>
          <a:xfrm>
            <a:off x="1728073" y="2145983"/>
            <a:ext cx="246888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Community</a:t>
            </a:r>
            <a:endParaRPr b="0" i="0" sz="1900" u="none" cap="none" strike="noStrike"/>
          </a:p>
        </p:txBody>
      </p:sp>
      <p:pic>
        <p:nvPicPr>
          <p:cNvPr descr="preencoded.png" id="67" name="Google Shape;6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4037" y="3589973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/>
          <p:nvPr/>
        </p:nvSpPr>
        <p:spPr>
          <a:xfrm>
            <a:off x="1728073" y="3546872"/>
            <a:ext cx="246888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Eco-Friendly</a:t>
            </a:r>
            <a:endParaRPr b="0" i="0" sz="1900" u="none" cap="none" strike="noStrike"/>
          </a:p>
        </p:txBody>
      </p:sp>
      <p:pic>
        <p:nvPicPr>
          <p:cNvPr descr="preencoded.png" id="69" name="Google Shape;6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037" y="4990862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/>
          <p:nvPr/>
        </p:nvSpPr>
        <p:spPr>
          <a:xfrm>
            <a:off x="1728073" y="4947761"/>
            <a:ext cx="246888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Discovery</a:t>
            </a:r>
            <a:endParaRPr b="0" i="0" sz="1900" u="none" cap="none" strike="noStrike"/>
          </a:p>
        </p:txBody>
      </p:sp>
      <p:sp>
        <p:nvSpPr>
          <p:cNvPr id="71" name="Google Shape;71;p11"/>
          <p:cNvSpPr/>
          <p:nvPr/>
        </p:nvSpPr>
        <p:spPr>
          <a:xfrm>
            <a:off x="864037" y="5885736"/>
            <a:ext cx="7415927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TradeHub fosters community, reduces overconsumption and waste. Its user-friendly interface allows posting and browsing items with ease. TradeHub is an eco-friendly alternative to traditional shopping.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7" name="Google Shape;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/>
          <p:nvPr/>
        </p:nvSpPr>
        <p:spPr>
          <a:xfrm>
            <a:off x="6350437" y="1775698"/>
            <a:ext cx="4937760" cy="617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850"/>
              <a:buFont typeface="Patrick Hand"/>
              <a:buNone/>
            </a:pPr>
            <a:r>
              <a:rPr b="0" i="0" lang="en-US" sz="385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Key Features of TradeHub</a:t>
            </a:r>
            <a:endParaRPr b="0" i="0" sz="3850" u="none" cap="none" strike="noStrike"/>
          </a:p>
        </p:txBody>
      </p:sp>
      <p:sp>
        <p:nvSpPr>
          <p:cNvPr id="79" name="Google Shape;79;p12"/>
          <p:cNvSpPr/>
          <p:nvPr/>
        </p:nvSpPr>
        <p:spPr>
          <a:xfrm>
            <a:off x="6350437" y="3040737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E6E6E6"/>
          </a:solidFill>
          <a:ln cap="flat" cmpd="sng" w="152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0" name="Google Shape;8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9977" y="3133249"/>
            <a:ext cx="296228" cy="37028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/>
          <p:nvPr/>
        </p:nvSpPr>
        <p:spPr>
          <a:xfrm>
            <a:off x="7152680" y="3040737"/>
            <a:ext cx="246888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Item Listing</a:t>
            </a:r>
            <a:endParaRPr b="0" i="0" sz="1900" u="none" cap="none" strike="noStrike"/>
          </a:p>
        </p:txBody>
      </p:sp>
      <p:sp>
        <p:nvSpPr>
          <p:cNvPr id="82" name="Google Shape;82;p12"/>
          <p:cNvSpPr/>
          <p:nvPr/>
        </p:nvSpPr>
        <p:spPr>
          <a:xfrm>
            <a:off x="7152680" y="3497461"/>
            <a:ext cx="2782372" cy="1580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Detailed descriptions, photos, and trade preferences make it easy to find what you're looking for.</a:t>
            </a:r>
            <a:endParaRPr b="0" i="0" sz="1900" u="none" cap="none" strike="noStrike"/>
          </a:p>
        </p:txBody>
      </p:sp>
      <p:sp>
        <p:nvSpPr>
          <p:cNvPr id="83" name="Google Shape;83;p12"/>
          <p:cNvSpPr/>
          <p:nvPr/>
        </p:nvSpPr>
        <p:spPr>
          <a:xfrm>
            <a:off x="10181868" y="3040737"/>
            <a:ext cx="555427" cy="555427"/>
          </a:xfrm>
          <a:prstGeom prst="roundRect">
            <a:avLst>
              <a:gd fmla="val 18669" name="adj"/>
            </a:avLst>
          </a:prstGeom>
          <a:solidFill>
            <a:srgbClr val="E6E6E6"/>
          </a:solidFill>
          <a:ln cap="flat" cmpd="sng" w="152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4" name="Google Shape;8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11408" y="3133249"/>
            <a:ext cx="296228" cy="37028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/>
          <p:nvPr/>
        </p:nvSpPr>
        <p:spPr>
          <a:xfrm>
            <a:off x="10984111" y="3040737"/>
            <a:ext cx="246888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Direct Messaging</a:t>
            </a:r>
            <a:endParaRPr b="0" i="0" sz="1900" u="none" cap="none" strike="noStrike"/>
          </a:p>
        </p:txBody>
      </p:sp>
      <p:sp>
        <p:nvSpPr>
          <p:cNvPr id="86" name="Google Shape;86;p12"/>
          <p:cNvSpPr/>
          <p:nvPr/>
        </p:nvSpPr>
        <p:spPr>
          <a:xfrm>
            <a:off x="10984111" y="3497461"/>
            <a:ext cx="2782372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Secure communication for trade negotiations ensures a smooth exchange.</a:t>
            </a:r>
            <a:endParaRPr b="0" i="0" sz="1900" u="none" cap="none" strike="noStrike"/>
          </a:p>
        </p:txBody>
      </p:sp>
      <p:sp>
        <p:nvSpPr>
          <p:cNvPr id="87" name="Google Shape;87;p12"/>
          <p:cNvSpPr/>
          <p:nvPr/>
        </p:nvSpPr>
        <p:spPr>
          <a:xfrm>
            <a:off x="6350437" y="5602129"/>
            <a:ext cx="555300" cy="555300"/>
          </a:xfrm>
          <a:prstGeom prst="roundRect">
            <a:avLst>
              <a:gd fmla="val 18669" name="adj"/>
            </a:avLst>
          </a:prstGeom>
          <a:solidFill>
            <a:srgbClr val="E6E6E6"/>
          </a:solidFill>
          <a:ln cap="flat" cmpd="sng" w="152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8" name="Google Shape;8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79977" y="5694640"/>
            <a:ext cx="296228" cy="3702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2"/>
          <p:cNvSpPr/>
          <p:nvPr/>
        </p:nvSpPr>
        <p:spPr>
          <a:xfrm>
            <a:off x="7152680" y="6058853"/>
            <a:ext cx="6613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Allows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 both 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barter 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based and</a:t>
            </a:r>
            <a:r>
              <a:rPr lang="en-US" sz="190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 monetary based transactions</a:t>
            </a:r>
            <a:endParaRPr b="0" i="0" sz="1900" u="none" cap="none" strike="noStrike"/>
          </a:p>
        </p:txBody>
      </p:sp>
      <p:sp>
        <p:nvSpPr>
          <p:cNvPr id="90" name="Google Shape;90;p12"/>
          <p:cNvSpPr/>
          <p:nvPr/>
        </p:nvSpPr>
        <p:spPr>
          <a:xfrm>
            <a:off x="7152680" y="5602129"/>
            <a:ext cx="24690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lang="en-US" sz="1900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Flexibility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6" name="Google Shape;9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245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/>
          <p:nvPr/>
        </p:nvSpPr>
        <p:spPr>
          <a:xfrm>
            <a:off x="860108" y="675799"/>
            <a:ext cx="4914900" cy="614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850"/>
              <a:buFont typeface="Patrick Hand"/>
              <a:buNone/>
            </a:pPr>
            <a:r>
              <a:rPr b="0" i="0" lang="en-US" sz="385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How TradeHub Works</a:t>
            </a:r>
            <a:endParaRPr b="0" i="0" sz="3850" u="none" cap="none" strike="noStrike"/>
          </a:p>
        </p:txBody>
      </p:sp>
      <p:pic>
        <p:nvPicPr>
          <p:cNvPr descr="preencoded.png" id="98" name="Google Shape;9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0108" y="1658779"/>
            <a:ext cx="1228725" cy="147447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2457450" y="1904524"/>
            <a:ext cx="2457450" cy="30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Post</a:t>
            </a:r>
            <a:endParaRPr b="0" i="0" sz="1900" u="none" cap="none" strike="noStrike"/>
          </a:p>
        </p:txBody>
      </p:sp>
      <p:sp>
        <p:nvSpPr>
          <p:cNvPr id="100" name="Google Shape;100;p13"/>
          <p:cNvSpPr/>
          <p:nvPr/>
        </p:nvSpPr>
        <p:spPr>
          <a:xfrm>
            <a:off x="2457450" y="2359104"/>
            <a:ext cx="5826443" cy="393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User A posts "Vintage Guitar" seeking "Mountain Bike"</a:t>
            </a:r>
            <a:endParaRPr b="0" i="0" sz="1900" u="none" cap="none" strike="noStrike"/>
          </a:p>
        </p:txBody>
      </p:sp>
      <p:pic>
        <p:nvPicPr>
          <p:cNvPr descr="preencoded.png" id="101" name="Google Shape;10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108" y="3133249"/>
            <a:ext cx="1228725" cy="147447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/>
          <p:nvPr/>
        </p:nvSpPr>
        <p:spPr>
          <a:xfrm>
            <a:off x="2457450" y="3378994"/>
            <a:ext cx="2457450" cy="30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Match</a:t>
            </a:r>
            <a:endParaRPr b="0" i="0" sz="1900" u="none" cap="none" strike="noStrike"/>
          </a:p>
        </p:txBody>
      </p:sp>
      <p:sp>
        <p:nvSpPr>
          <p:cNvPr id="103" name="Google Shape;103;p13"/>
          <p:cNvSpPr/>
          <p:nvPr/>
        </p:nvSpPr>
        <p:spPr>
          <a:xfrm>
            <a:off x="2457450" y="3833574"/>
            <a:ext cx="5826443" cy="393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TradeHub algorithm matches User A &amp; B</a:t>
            </a:r>
            <a:endParaRPr b="0" i="0" sz="1900" u="none" cap="none" strike="noStrike"/>
          </a:p>
        </p:txBody>
      </p:sp>
      <p:pic>
        <p:nvPicPr>
          <p:cNvPr descr="preencoded.png" id="104" name="Google Shape;10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0108" y="4607719"/>
            <a:ext cx="1228725" cy="147447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/>
          <p:nvPr/>
        </p:nvSpPr>
        <p:spPr>
          <a:xfrm>
            <a:off x="2457450" y="4853464"/>
            <a:ext cx="2457450" cy="30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Negotiate</a:t>
            </a:r>
            <a:endParaRPr b="0" i="0" sz="1900" u="none" cap="none" strike="noStrike"/>
          </a:p>
        </p:txBody>
      </p:sp>
      <p:sp>
        <p:nvSpPr>
          <p:cNvPr id="106" name="Google Shape;106;p13"/>
          <p:cNvSpPr/>
          <p:nvPr/>
        </p:nvSpPr>
        <p:spPr>
          <a:xfrm>
            <a:off x="2457450" y="5308044"/>
            <a:ext cx="5826443" cy="393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Users negotiate terms</a:t>
            </a:r>
            <a:endParaRPr b="0" i="0" sz="1900" u="none" cap="none" strike="noStrike"/>
          </a:p>
        </p:txBody>
      </p:sp>
      <p:pic>
        <p:nvPicPr>
          <p:cNvPr descr="preencoded.png" id="107" name="Google Shape;107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108" y="6082189"/>
            <a:ext cx="1228725" cy="147447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/>
          <p:nvPr/>
        </p:nvSpPr>
        <p:spPr>
          <a:xfrm>
            <a:off x="2457450" y="6327934"/>
            <a:ext cx="2457450" cy="30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Exchange</a:t>
            </a:r>
            <a:endParaRPr b="0" i="0" sz="1900" u="none" cap="none" strike="noStrike"/>
          </a:p>
        </p:txBody>
      </p:sp>
      <p:sp>
        <p:nvSpPr>
          <p:cNvPr id="109" name="Google Shape;109;p13"/>
          <p:cNvSpPr/>
          <p:nvPr/>
        </p:nvSpPr>
        <p:spPr>
          <a:xfrm>
            <a:off x="2457450" y="6782514"/>
            <a:ext cx="5826443" cy="393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Exchange items directly (or ship)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/>
          <p:nvPr/>
        </p:nvSpPr>
        <p:spPr>
          <a:xfrm>
            <a:off x="864037" y="945713"/>
            <a:ext cx="4937760" cy="617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3850"/>
              <a:buFont typeface="Patrick Hand"/>
              <a:buNone/>
            </a:pPr>
            <a:r>
              <a:rPr b="0" i="0" lang="en-US" sz="385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Market Opportunity</a:t>
            </a:r>
            <a:endParaRPr b="0" i="0" sz="3850" u="none" cap="none" strike="noStrike"/>
          </a:p>
        </p:txBody>
      </p:sp>
      <p:pic>
        <p:nvPicPr>
          <p:cNvPr descr="preencoded.png" id="116" name="Google Shape;11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5140" y="2056567"/>
            <a:ext cx="2128838" cy="134540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/>
          <p:nvPr/>
        </p:nvSpPr>
        <p:spPr>
          <a:xfrm>
            <a:off x="3915966" y="2677001"/>
            <a:ext cx="347186" cy="433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700"/>
              <a:buFont typeface="Patrick Hand"/>
              <a:buNone/>
            </a:pPr>
            <a:r>
              <a:rPr b="0" i="0" lang="en-US" sz="27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1</a:t>
            </a:r>
            <a:endParaRPr b="0" i="0" sz="2700" u="none" cap="none" strike="noStrike"/>
          </a:p>
        </p:txBody>
      </p:sp>
      <p:sp>
        <p:nvSpPr>
          <p:cNvPr id="118" name="Google Shape;118;p14"/>
          <p:cNvSpPr/>
          <p:nvPr/>
        </p:nvSpPr>
        <p:spPr>
          <a:xfrm>
            <a:off x="5400794" y="2303383"/>
            <a:ext cx="2007632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Rapid User Acquisition</a:t>
            </a:r>
            <a:endParaRPr b="0" i="0" sz="1900" u="none" cap="none" strike="noStrike"/>
          </a:p>
        </p:txBody>
      </p:sp>
      <p:sp>
        <p:nvSpPr>
          <p:cNvPr id="119" name="Google Shape;119;p14"/>
          <p:cNvSpPr/>
          <p:nvPr/>
        </p:nvSpPr>
        <p:spPr>
          <a:xfrm>
            <a:off x="5400794" y="2760107"/>
            <a:ext cx="2007632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Attract early adopters</a:t>
            </a:r>
            <a:endParaRPr b="0" i="0" sz="1900" u="none" cap="none" strike="noStrike"/>
          </a:p>
        </p:txBody>
      </p:sp>
      <p:sp>
        <p:nvSpPr>
          <p:cNvPr id="120" name="Google Shape;120;p14"/>
          <p:cNvSpPr/>
          <p:nvPr/>
        </p:nvSpPr>
        <p:spPr>
          <a:xfrm>
            <a:off x="5215652" y="3417570"/>
            <a:ext cx="8489037" cy="15240"/>
          </a:xfrm>
          <a:prstGeom prst="roundRect">
            <a:avLst>
              <a:gd fmla="val 6804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0721" y="3463647"/>
            <a:ext cx="4257675" cy="134540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/>
          <p:nvPr/>
        </p:nvSpPr>
        <p:spPr>
          <a:xfrm>
            <a:off x="3915966" y="3919299"/>
            <a:ext cx="347186" cy="433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700"/>
              <a:buFont typeface="Patrick Hand"/>
              <a:buNone/>
            </a:pPr>
            <a:r>
              <a:rPr b="0" i="0" lang="en-US" sz="27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2</a:t>
            </a:r>
            <a:endParaRPr b="0" i="0" sz="2700" u="none" cap="none" strike="noStrike"/>
          </a:p>
        </p:txBody>
      </p:sp>
      <p:sp>
        <p:nvSpPr>
          <p:cNvPr id="123" name="Google Shape;123;p14"/>
          <p:cNvSpPr/>
          <p:nvPr/>
        </p:nvSpPr>
        <p:spPr>
          <a:xfrm>
            <a:off x="6465213" y="3710464"/>
            <a:ext cx="2331006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Untapped Barter Economy</a:t>
            </a:r>
            <a:endParaRPr b="0" i="0" sz="1900" u="none" cap="none" strike="noStrike"/>
          </a:p>
        </p:txBody>
      </p:sp>
      <p:sp>
        <p:nvSpPr>
          <p:cNvPr id="124" name="Google Shape;124;p14"/>
          <p:cNvSpPr/>
          <p:nvPr/>
        </p:nvSpPr>
        <p:spPr>
          <a:xfrm>
            <a:off x="6465213" y="4167188"/>
            <a:ext cx="2331006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Huge potential</a:t>
            </a:r>
            <a:endParaRPr b="0" i="0" sz="1900" u="none" cap="none" strike="noStrike"/>
          </a:p>
        </p:txBody>
      </p:sp>
      <p:sp>
        <p:nvSpPr>
          <p:cNvPr id="125" name="Google Shape;125;p14"/>
          <p:cNvSpPr/>
          <p:nvPr/>
        </p:nvSpPr>
        <p:spPr>
          <a:xfrm>
            <a:off x="6280071" y="4824651"/>
            <a:ext cx="7424618" cy="15240"/>
          </a:xfrm>
          <a:prstGeom prst="roundRect">
            <a:avLst>
              <a:gd fmla="val 6804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6" name="Google Shape;12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6183" y="4870728"/>
            <a:ext cx="6386632" cy="134540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/>
          <p:nvPr/>
        </p:nvSpPr>
        <p:spPr>
          <a:xfrm>
            <a:off x="3915847" y="5326380"/>
            <a:ext cx="347186" cy="433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700"/>
              <a:buFont typeface="Patrick Hand"/>
              <a:buNone/>
            </a:pPr>
            <a:r>
              <a:rPr b="0" i="0" lang="en-US" sz="27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3</a:t>
            </a:r>
            <a:endParaRPr b="0" i="0" sz="2700" u="none" cap="none" strike="noStrike"/>
          </a:p>
        </p:txBody>
      </p:sp>
      <p:sp>
        <p:nvSpPr>
          <p:cNvPr id="128" name="Google Shape;128;p14"/>
          <p:cNvSpPr/>
          <p:nvPr/>
        </p:nvSpPr>
        <p:spPr>
          <a:xfrm>
            <a:off x="7529632" y="5117544"/>
            <a:ext cx="1690449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Sustainable Growth</a:t>
            </a:r>
            <a:endParaRPr b="0" i="0" sz="1900" u="none" cap="none" strike="noStrike"/>
          </a:p>
        </p:txBody>
      </p:sp>
      <p:sp>
        <p:nvSpPr>
          <p:cNvPr id="129" name="Google Shape;129;p14"/>
          <p:cNvSpPr/>
          <p:nvPr/>
        </p:nvSpPr>
        <p:spPr>
          <a:xfrm>
            <a:off x="7529632" y="5574268"/>
            <a:ext cx="1690449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Growing interest</a:t>
            </a:r>
            <a:endParaRPr b="0" i="0" sz="1900" u="none" cap="none" strike="noStrike"/>
          </a:p>
        </p:txBody>
      </p:sp>
      <p:sp>
        <p:nvSpPr>
          <p:cNvPr id="130" name="Google Shape;130;p14"/>
          <p:cNvSpPr/>
          <p:nvPr/>
        </p:nvSpPr>
        <p:spPr>
          <a:xfrm>
            <a:off x="864037" y="6493788"/>
            <a:ext cx="129023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900"/>
              <a:buFont typeface="Patrick Hand"/>
              <a:buNone/>
            </a:pPr>
            <a:r>
              <a:rPr b="0" i="0" lang="en-US" sz="1900" u="none" cap="none" strike="noStrike">
                <a:solidFill>
                  <a:srgbClr val="383838"/>
                </a:solidFill>
                <a:latin typeface="Patrick Hand"/>
                <a:ea typeface="Patrick Hand"/>
                <a:cs typeface="Patrick Hand"/>
                <a:sym typeface="Patrick Hand"/>
              </a:rPr>
              <a:t>There's a growing interest in a sustainable and circular economy. There is untapped potential for a barter-based economy. This is an opportunity for rapid user acquisition.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